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2" r:id="rId6"/>
    <p:sldId id="284" r:id="rId7"/>
    <p:sldId id="285" r:id="rId8"/>
    <p:sldId id="286" r:id="rId9"/>
    <p:sldId id="287" r:id="rId10"/>
    <p:sldId id="290" r:id="rId11"/>
    <p:sldId id="296" r:id="rId12"/>
    <p:sldId id="291" r:id="rId13"/>
    <p:sldId id="297" r:id="rId14"/>
    <p:sldId id="292" r:id="rId15"/>
    <p:sldId id="293" r:id="rId16"/>
    <p:sldId id="298"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406"/>
    <a:srgbClr val="EC0E72"/>
    <a:srgbClr val="BEB5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EE9C9-D349-47A1-89D4-9D700E9FB0A9}" v="11" dt="2021-03-08T17:33:11.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3/10/2021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3/10/2021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577"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Your High School Math Journey</a:t>
            </a:r>
            <a:br>
              <a:rPr lang="en-US" sz="4000" dirty="0"/>
            </a:b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dirty="0">
                <a:solidFill>
                  <a:srgbClr val="5792BA"/>
                </a:solidFill>
              </a:rPr>
              <a:t>FHS</a:t>
            </a:r>
            <a:endParaRPr lang="en-US" sz="2300" dirty="0">
              <a:solidFill>
                <a:srgbClr val="5792BA"/>
              </a:solidFill>
            </a:endParaRP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264-CE1D-4B02-ADC5-419D1F71B21B}"/>
              </a:ext>
            </a:extLst>
          </p:cNvPr>
          <p:cNvSpPr>
            <a:spLocks noGrp="1"/>
          </p:cNvSpPr>
          <p:nvPr>
            <p:ph type="title"/>
          </p:nvPr>
        </p:nvSpPr>
        <p:spPr>
          <a:xfrm>
            <a:off x="1492293" y="450979"/>
            <a:ext cx="10353762" cy="1261872"/>
          </a:xfrm>
        </p:spPr>
        <p:txBody>
          <a:bodyPr>
            <a:normAutofit fontScale="90000"/>
          </a:bodyPr>
          <a:lstStyle/>
          <a:p>
            <a:r>
              <a:rPr lang="en-US" b="1" dirty="0">
                <a:solidFill>
                  <a:srgbClr val="7030A0"/>
                </a:solidFill>
              </a:rPr>
              <a:t>Some opportunities to which this pathway may lead: </a:t>
            </a:r>
          </a:p>
        </p:txBody>
      </p:sp>
      <p:sp>
        <p:nvSpPr>
          <p:cNvPr id="3" name="Content Placeholder 2">
            <a:extLst>
              <a:ext uri="{FF2B5EF4-FFF2-40B4-BE49-F238E27FC236}">
                <a16:creationId xmlns:a16="http://schemas.microsoft.com/office/drawing/2014/main" id="{FC64EDB4-4DEF-4885-9515-4BADF4CCBD5E}"/>
              </a:ext>
            </a:extLst>
          </p:cNvPr>
          <p:cNvSpPr>
            <a:spLocks noGrp="1"/>
          </p:cNvSpPr>
          <p:nvPr>
            <p:ph sz="half" idx="1"/>
          </p:nvPr>
        </p:nvSpPr>
        <p:spPr/>
        <p:txBody>
          <a:bodyPr/>
          <a:lstStyle/>
          <a:p>
            <a:r>
              <a:rPr lang="en-US" dirty="0"/>
              <a:t>College Diplomas:</a:t>
            </a:r>
          </a:p>
          <a:p>
            <a:pPr marL="36900" indent="0">
              <a:buNone/>
            </a:pPr>
            <a:r>
              <a:rPr lang="en-US" dirty="0"/>
              <a:t>Medical Technology, Business Administration, Practical Nursing, Engineering Technology, Computer Technician, Pharmacy Technology</a:t>
            </a:r>
          </a:p>
        </p:txBody>
      </p:sp>
      <p:sp>
        <p:nvSpPr>
          <p:cNvPr id="4" name="Content Placeholder 3">
            <a:extLst>
              <a:ext uri="{FF2B5EF4-FFF2-40B4-BE49-F238E27FC236}">
                <a16:creationId xmlns:a16="http://schemas.microsoft.com/office/drawing/2014/main" id="{1B1C421F-5763-452A-A2E0-C847E8847650}"/>
              </a:ext>
            </a:extLst>
          </p:cNvPr>
          <p:cNvSpPr>
            <a:spLocks noGrp="1"/>
          </p:cNvSpPr>
          <p:nvPr>
            <p:ph sz="half" idx="2"/>
          </p:nvPr>
        </p:nvSpPr>
        <p:spPr/>
        <p:txBody>
          <a:bodyPr/>
          <a:lstStyle/>
          <a:p>
            <a:r>
              <a:rPr lang="en-US" dirty="0"/>
              <a:t>Bachelor Degrees: </a:t>
            </a:r>
          </a:p>
          <a:p>
            <a:pPr marL="36900" indent="0">
              <a:buNone/>
            </a:pPr>
            <a:r>
              <a:rPr lang="en-US" dirty="0"/>
              <a:t>Nursing (Pre-calculus 110 or Foundations 120) and Recreation and Sport Sciences</a:t>
            </a:r>
          </a:p>
        </p:txBody>
      </p:sp>
    </p:spTree>
    <p:extLst>
      <p:ext uri="{BB962C8B-B14F-4D97-AF65-F5344CB8AC3E}">
        <p14:creationId xmlns:p14="http://schemas.microsoft.com/office/powerpoint/2010/main" val="200768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59ED-47A9-4974-A89C-3DC291190CFD}"/>
              </a:ext>
            </a:extLst>
          </p:cNvPr>
          <p:cNvSpPr>
            <a:spLocks noGrp="1"/>
          </p:cNvSpPr>
          <p:nvPr>
            <p:ph type="title"/>
          </p:nvPr>
        </p:nvSpPr>
        <p:spPr>
          <a:xfrm>
            <a:off x="851651" y="633689"/>
            <a:ext cx="10353762" cy="1075497"/>
          </a:xfrm>
        </p:spPr>
        <p:txBody>
          <a:bodyPr>
            <a:normAutofit fontScale="90000"/>
          </a:bodyPr>
          <a:lstStyle/>
          <a:p>
            <a:r>
              <a:rPr lang="en-US" b="1" dirty="0">
                <a:solidFill>
                  <a:srgbClr val="0070C0"/>
                </a:solidFill>
              </a:rPr>
              <a:t>Pre-Calculus Pathway:</a:t>
            </a:r>
            <a:br>
              <a:rPr lang="en-US" b="1" dirty="0">
                <a:solidFill>
                  <a:srgbClr val="0070C0"/>
                </a:solidFill>
              </a:rPr>
            </a:br>
            <a:br>
              <a:rPr lang="en-US" b="1" dirty="0">
                <a:solidFill>
                  <a:srgbClr val="00B050"/>
                </a:solidFill>
              </a:rPr>
            </a:br>
            <a:r>
              <a:rPr lang="en-US" sz="4000" b="1" dirty="0">
                <a:solidFill>
                  <a:srgbClr val="C00000"/>
                </a:solidFill>
              </a:rPr>
              <a:t>After GMF 10 you choose…</a:t>
            </a:r>
            <a:br>
              <a:rPr lang="en-US" b="1" dirty="0">
                <a:solidFill>
                  <a:srgbClr val="C00000"/>
                </a:solidFill>
              </a:rPr>
            </a:br>
            <a:endParaRPr lang="en-US" b="1" dirty="0">
              <a:solidFill>
                <a:srgbClr val="C00000"/>
              </a:solidFill>
            </a:endParaRPr>
          </a:p>
        </p:txBody>
      </p:sp>
      <p:sp>
        <p:nvSpPr>
          <p:cNvPr id="3" name="Content Placeholder 2">
            <a:extLst>
              <a:ext uri="{FF2B5EF4-FFF2-40B4-BE49-F238E27FC236}">
                <a16:creationId xmlns:a16="http://schemas.microsoft.com/office/drawing/2014/main" id="{28561C8B-F05C-404C-83D2-AE48F1A9E78F}"/>
              </a:ext>
            </a:extLst>
          </p:cNvPr>
          <p:cNvSpPr>
            <a:spLocks noGrp="1"/>
          </p:cNvSpPr>
          <p:nvPr>
            <p:ph sz="half" idx="1"/>
          </p:nvPr>
        </p:nvSpPr>
        <p:spPr>
          <a:xfrm>
            <a:off x="1278384" y="1879413"/>
            <a:ext cx="8842160" cy="1261872"/>
          </a:xfrm>
        </p:spPr>
        <p:txBody>
          <a:bodyPr>
            <a:normAutofit/>
          </a:bodyPr>
          <a:lstStyle/>
          <a:p>
            <a:pPr marL="36900" indent="0">
              <a:buNone/>
            </a:pPr>
            <a:r>
              <a:rPr lang="en-US" sz="3600" dirty="0"/>
              <a:t>(1) Numbers, Relations and Functions 10 </a:t>
            </a:r>
            <a:r>
              <a:rPr lang="en-US" sz="2000" dirty="0"/>
              <a:t>(pre-requisite for further courses in this pathway)</a:t>
            </a:r>
            <a:endParaRPr lang="en-US" sz="3600" dirty="0"/>
          </a:p>
        </p:txBody>
      </p:sp>
      <p:sp>
        <p:nvSpPr>
          <p:cNvPr id="4" name="Content Placeholder 3">
            <a:extLst>
              <a:ext uri="{FF2B5EF4-FFF2-40B4-BE49-F238E27FC236}">
                <a16:creationId xmlns:a16="http://schemas.microsoft.com/office/drawing/2014/main" id="{59954AAF-93D0-4F0B-B9DB-58BBEBBBE382}"/>
              </a:ext>
            </a:extLst>
          </p:cNvPr>
          <p:cNvSpPr>
            <a:spLocks noGrp="1"/>
          </p:cNvSpPr>
          <p:nvPr>
            <p:ph sz="half" idx="2"/>
          </p:nvPr>
        </p:nvSpPr>
        <p:spPr>
          <a:xfrm>
            <a:off x="1278384" y="2934281"/>
            <a:ext cx="9989173" cy="754461"/>
          </a:xfrm>
        </p:spPr>
        <p:txBody>
          <a:bodyPr>
            <a:normAutofit/>
          </a:bodyPr>
          <a:lstStyle/>
          <a:p>
            <a:pPr marL="36900" indent="0">
              <a:buNone/>
            </a:pPr>
            <a:r>
              <a:rPr lang="en-US" sz="3600" dirty="0"/>
              <a:t>(2)</a:t>
            </a:r>
            <a:r>
              <a:rPr lang="en-US" sz="2800" dirty="0"/>
              <a:t> </a:t>
            </a:r>
            <a:r>
              <a:rPr lang="en-US" sz="3600" dirty="0"/>
              <a:t>Foundations 110 </a:t>
            </a:r>
            <a:r>
              <a:rPr lang="en-US" sz="2000" dirty="0"/>
              <a:t>(pre-requisite for further courses in this pathway)</a:t>
            </a:r>
            <a:endParaRPr lang="en-US" sz="3500" dirty="0"/>
          </a:p>
        </p:txBody>
      </p:sp>
      <p:sp>
        <p:nvSpPr>
          <p:cNvPr id="5" name="Content Placeholder 3">
            <a:extLst>
              <a:ext uri="{FF2B5EF4-FFF2-40B4-BE49-F238E27FC236}">
                <a16:creationId xmlns:a16="http://schemas.microsoft.com/office/drawing/2014/main" id="{07E03491-D2C3-4823-AA1D-5A66033BE101}"/>
              </a:ext>
            </a:extLst>
          </p:cNvPr>
          <p:cNvSpPr txBox="1">
            <a:spLocks/>
          </p:cNvSpPr>
          <p:nvPr/>
        </p:nvSpPr>
        <p:spPr>
          <a:xfrm>
            <a:off x="1438182" y="3716716"/>
            <a:ext cx="9989173" cy="754461"/>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3600" dirty="0"/>
              <a:t>These are your High School graduation requirements!</a:t>
            </a:r>
            <a:endParaRPr lang="en-US" sz="3500" dirty="0"/>
          </a:p>
        </p:txBody>
      </p:sp>
      <p:sp>
        <p:nvSpPr>
          <p:cNvPr id="6" name="Content Placeholder 3">
            <a:extLst>
              <a:ext uri="{FF2B5EF4-FFF2-40B4-BE49-F238E27FC236}">
                <a16:creationId xmlns:a16="http://schemas.microsoft.com/office/drawing/2014/main" id="{67B8DBD9-820A-4A51-9D1B-E3D00A25D31D}"/>
              </a:ext>
            </a:extLst>
          </p:cNvPr>
          <p:cNvSpPr txBox="1">
            <a:spLocks/>
          </p:cNvSpPr>
          <p:nvPr/>
        </p:nvSpPr>
        <p:spPr>
          <a:xfrm>
            <a:off x="1342007" y="4743610"/>
            <a:ext cx="9989173" cy="754461"/>
          </a:xfrm>
          <a:prstGeom prst="rect">
            <a:avLst/>
          </a:prstGeom>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3600" dirty="0"/>
              <a:t>For this pathway, there are several more options depending on your desire to take more math, and/or post-secondary requirements</a:t>
            </a:r>
            <a:endParaRPr lang="en-US" sz="3500" dirty="0"/>
          </a:p>
        </p:txBody>
      </p:sp>
    </p:spTree>
    <p:extLst>
      <p:ext uri="{BB962C8B-B14F-4D97-AF65-F5344CB8AC3E}">
        <p14:creationId xmlns:p14="http://schemas.microsoft.com/office/powerpoint/2010/main" val="39172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F9EC-819E-4CD7-9C98-8514B3A71AFD}"/>
              </a:ext>
            </a:extLst>
          </p:cNvPr>
          <p:cNvSpPr>
            <a:spLocks noGrp="1"/>
          </p:cNvSpPr>
          <p:nvPr>
            <p:ph type="title"/>
          </p:nvPr>
        </p:nvSpPr>
        <p:spPr>
          <a:xfrm>
            <a:off x="1295401" y="506028"/>
            <a:ext cx="9590550" cy="1518082"/>
          </a:xfrm>
        </p:spPr>
        <p:txBody>
          <a:bodyPr/>
          <a:lstStyle/>
          <a:p>
            <a:r>
              <a:rPr lang="en-US" dirty="0"/>
              <a:t>Further Courses in Pre-Calculus/Calculus Pathway:</a:t>
            </a:r>
          </a:p>
        </p:txBody>
      </p:sp>
      <p:sp>
        <p:nvSpPr>
          <p:cNvPr id="3" name="Text Placeholder 2">
            <a:extLst>
              <a:ext uri="{FF2B5EF4-FFF2-40B4-BE49-F238E27FC236}">
                <a16:creationId xmlns:a16="http://schemas.microsoft.com/office/drawing/2014/main" id="{0E3A3B4B-2B89-417C-AEBC-0057B4649FBC}"/>
              </a:ext>
            </a:extLst>
          </p:cNvPr>
          <p:cNvSpPr>
            <a:spLocks noGrp="1"/>
          </p:cNvSpPr>
          <p:nvPr>
            <p:ph type="body" idx="1"/>
          </p:nvPr>
        </p:nvSpPr>
        <p:spPr>
          <a:xfrm>
            <a:off x="1295401" y="2414726"/>
            <a:ext cx="9590550" cy="2991775"/>
          </a:xfrm>
        </p:spPr>
        <p:txBody>
          <a:bodyPr>
            <a:normAutofit/>
          </a:bodyPr>
          <a:lstStyle/>
          <a:p>
            <a:pPr marL="342900" indent="-342900">
              <a:buFont typeface="Wingdings" panose="05000000000000000000" pitchFamily="2" charset="2"/>
              <a:buChar char="v"/>
            </a:pPr>
            <a:r>
              <a:rPr lang="en-US" sz="3200" dirty="0"/>
              <a:t>Pre-Calculus 11</a:t>
            </a:r>
          </a:p>
          <a:p>
            <a:pPr marL="342900" indent="-342900">
              <a:buFont typeface="Wingdings" panose="05000000000000000000" pitchFamily="2" charset="2"/>
              <a:buChar char="v"/>
            </a:pPr>
            <a:r>
              <a:rPr lang="en-US" sz="3200" dirty="0"/>
              <a:t>Pre-Calculus 12A</a:t>
            </a:r>
          </a:p>
          <a:p>
            <a:pPr marL="342900" indent="-342900">
              <a:buFont typeface="Wingdings" panose="05000000000000000000" pitchFamily="2" charset="2"/>
              <a:buChar char="v"/>
            </a:pPr>
            <a:r>
              <a:rPr lang="en-US" sz="3200" dirty="0"/>
              <a:t>Pre-Calculus 12B</a:t>
            </a:r>
          </a:p>
          <a:p>
            <a:pPr marL="342900" indent="-342900">
              <a:buFont typeface="Wingdings" panose="05000000000000000000" pitchFamily="2" charset="2"/>
              <a:buChar char="v"/>
            </a:pPr>
            <a:r>
              <a:rPr lang="en-US" sz="3200" dirty="0"/>
              <a:t>Calculus 120</a:t>
            </a:r>
          </a:p>
        </p:txBody>
      </p:sp>
    </p:spTree>
    <p:extLst>
      <p:ext uri="{BB962C8B-B14F-4D97-AF65-F5344CB8AC3E}">
        <p14:creationId xmlns:p14="http://schemas.microsoft.com/office/powerpoint/2010/main" val="190536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7D78FA-3ED3-4A2E-82BC-53A8B9CE37C4}"/>
              </a:ext>
            </a:extLst>
          </p:cNvPr>
          <p:cNvSpPr>
            <a:spLocks noGrp="1"/>
          </p:cNvSpPr>
          <p:nvPr>
            <p:ph sz="half" idx="1"/>
          </p:nvPr>
        </p:nvSpPr>
        <p:spPr/>
        <p:txBody>
          <a:bodyPr/>
          <a:lstStyle/>
          <a:p>
            <a:r>
              <a:rPr lang="en-US" dirty="0"/>
              <a:t>College Diplomas: </a:t>
            </a:r>
          </a:p>
          <a:p>
            <a:pPr marL="36900" indent="0">
              <a:buNone/>
            </a:pPr>
            <a:r>
              <a:rPr lang="en-US" dirty="0"/>
              <a:t>Engineering and Environmental Technology</a:t>
            </a:r>
          </a:p>
        </p:txBody>
      </p:sp>
      <p:sp>
        <p:nvSpPr>
          <p:cNvPr id="6" name="Content Placeholder 5">
            <a:extLst>
              <a:ext uri="{FF2B5EF4-FFF2-40B4-BE49-F238E27FC236}">
                <a16:creationId xmlns:a16="http://schemas.microsoft.com/office/drawing/2014/main" id="{50EB422C-5AE7-4ED0-A0FC-7C318211A2A9}"/>
              </a:ext>
            </a:extLst>
          </p:cNvPr>
          <p:cNvSpPr>
            <a:spLocks noGrp="1"/>
          </p:cNvSpPr>
          <p:nvPr>
            <p:ph sz="half" idx="2"/>
          </p:nvPr>
        </p:nvSpPr>
        <p:spPr/>
        <p:txBody>
          <a:bodyPr/>
          <a:lstStyle/>
          <a:p>
            <a:r>
              <a:rPr lang="en-US" dirty="0"/>
              <a:t>Bachelor Degrees: </a:t>
            </a:r>
          </a:p>
          <a:p>
            <a:pPr marL="36900" indent="0">
              <a:buNone/>
            </a:pPr>
            <a:r>
              <a:rPr lang="en-US" dirty="0"/>
              <a:t>Business, Computer Science, Engineering, Environment and Natural Resources, Forestry, Geomatics, Health Sciences, Kinesiology, Medical Laboratory Sciences, Science</a:t>
            </a:r>
          </a:p>
        </p:txBody>
      </p:sp>
      <p:sp>
        <p:nvSpPr>
          <p:cNvPr id="7" name="Title 1">
            <a:extLst>
              <a:ext uri="{FF2B5EF4-FFF2-40B4-BE49-F238E27FC236}">
                <a16:creationId xmlns:a16="http://schemas.microsoft.com/office/drawing/2014/main" id="{130D9032-B5CE-4C28-B2F6-D866A7371AE8}"/>
              </a:ext>
            </a:extLst>
          </p:cNvPr>
          <p:cNvSpPr>
            <a:spLocks noGrp="1"/>
          </p:cNvSpPr>
          <p:nvPr>
            <p:ph type="title"/>
          </p:nvPr>
        </p:nvSpPr>
        <p:spPr>
          <a:xfrm>
            <a:off x="914400" y="609600"/>
            <a:ext cx="10353675" cy="1262063"/>
          </a:xfrm>
        </p:spPr>
        <p:txBody>
          <a:bodyPr>
            <a:normAutofit fontScale="90000"/>
          </a:bodyPr>
          <a:lstStyle/>
          <a:p>
            <a:r>
              <a:rPr lang="en-US" b="1" dirty="0">
                <a:solidFill>
                  <a:srgbClr val="0070C0"/>
                </a:solidFill>
              </a:rPr>
              <a:t>Some examples of opportunities to which this pathway may lead: </a:t>
            </a:r>
          </a:p>
        </p:txBody>
      </p:sp>
    </p:spTree>
    <p:extLst>
      <p:ext uri="{BB962C8B-B14F-4D97-AF65-F5344CB8AC3E}">
        <p14:creationId xmlns:p14="http://schemas.microsoft.com/office/powerpoint/2010/main" val="24911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F9EC-819E-4CD7-9C98-8514B3A71AFD}"/>
              </a:ext>
            </a:extLst>
          </p:cNvPr>
          <p:cNvSpPr>
            <a:spLocks noGrp="1"/>
          </p:cNvSpPr>
          <p:nvPr>
            <p:ph type="title"/>
          </p:nvPr>
        </p:nvSpPr>
        <p:spPr>
          <a:xfrm>
            <a:off x="1295401" y="506028"/>
            <a:ext cx="9590550" cy="1518082"/>
          </a:xfrm>
        </p:spPr>
        <p:txBody>
          <a:bodyPr/>
          <a:lstStyle/>
          <a:p>
            <a:r>
              <a:rPr lang="en-US" dirty="0"/>
              <a:t>We also have some local option elective courses at the grade 12 level:</a:t>
            </a:r>
          </a:p>
        </p:txBody>
      </p:sp>
      <p:sp>
        <p:nvSpPr>
          <p:cNvPr id="3" name="Text Placeholder 2">
            <a:extLst>
              <a:ext uri="{FF2B5EF4-FFF2-40B4-BE49-F238E27FC236}">
                <a16:creationId xmlns:a16="http://schemas.microsoft.com/office/drawing/2014/main" id="{0E3A3B4B-2B89-417C-AEBC-0057B4649FBC}"/>
              </a:ext>
            </a:extLst>
          </p:cNvPr>
          <p:cNvSpPr>
            <a:spLocks noGrp="1"/>
          </p:cNvSpPr>
          <p:nvPr>
            <p:ph type="body" idx="1"/>
          </p:nvPr>
        </p:nvSpPr>
        <p:spPr>
          <a:xfrm>
            <a:off x="1295401" y="3249227"/>
            <a:ext cx="9590550" cy="2157274"/>
          </a:xfrm>
        </p:spPr>
        <p:txBody>
          <a:bodyPr>
            <a:normAutofit/>
          </a:bodyPr>
          <a:lstStyle/>
          <a:p>
            <a:pPr marL="342900" indent="-342900">
              <a:buFont typeface="Wingdings" panose="05000000000000000000" pitchFamily="2" charset="2"/>
              <a:buChar char="v"/>
            </a:pPr>
            <a:r>
              <a:rPr lang="en-US" sz="3200" dirty="0"/>
              <a:t>Geometry 120</a:t>
            </a:r>
          </a:p>
          <a:p>
            <a:pPr marL="342900" indent="-342900">
              <a:buFont typeface="Wingdings" panose="05000000000000000000" pitchFamily="2" charset="2"/>
              <a:buChar char="v"/>
            </a:pPr>
            <a:r>
              <a:rPr lang="en-US" sz="3200" dirty="0"/>
              <a:t>Math Tutor 120</a:t>
            </a:r>
          </a:p>
          <a:p>
            <a:endParaRPr lang="en-US" sz="3200" dirty="0"/>
          </a:p>
        </p:txBody>
      </p:sp>
    </p:spTree>
    <p:extLst>
      <p:ext uri="{BB962C8B-B14F-4D97-AF65-F5344CB8AC3E}">
        <p14:creationId xmlns:p14="http://schemas.microsoft.com/office/powerpoint/2010/main" val="40266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F9EC-819E-4CD7-9C98-8514B3A71AFD}"/>
              </a:ext>
            </a:extLst>
          </p:cNvPr>
          <p:cNvSpPr>
            <a:spLocks noGrp="1"/>
          </p:cNvSpPr>
          <p:nvPr>
            <p:ph type="title"/>
          </p:nvPr>
        </p:nvSpPr>
        <p:spPr>
          <a:xfrm>
            <a:off x="1295401" y="506027"/>
            <a:ext cx="9590550" cy="1979719"/>
          </a:xfrm>
        </p:spPr>
        <p:txBody>
          <a:bodyPr>
            <a:normAutofit/>
          </a:bodyPr>
          <a:lstStyle/>
          <a:p>
            <a:r>
              <a:rPr lang="en-US" b="1" dirty="0"/>
              <a:t>If you have further questions, please speak to your guidance counsellor or math teacher</a:t>
            </a:r>
          </a:p>
        </p:txBody>
      </p:sp>
      <p:sp>
        <p:nvSpPr>
          <p:cNvPr id="3" name="Text Placeholder 2">
            <a:extLst>
              <a:ext uri="{FF2B5EF4-FFF2-40B4-BE49-F238E27FC236}">
                <a16:creationId xmlns:a16="http://schemas.microsoft.com/office/drawing/2014/main" id="{0E3A3B4B-2B89-417C-AEBC-0057B4649FBC}"/>
              </a:ext>
            </a:extLst>
          </p:cNvPr>
          <p:cNvSpPr>
            <a:spLocks noGrp="1"/>
          </p:cNvSpPr>
          <p:nvPr>
            <p:ph type="body" idx="1"/>
          </p:nvPr>
        </p:nvSpPr>
        <p:spPr>
          <a:xfrm>
            <a:off x="425388" y="2485746"/>
            <a:ext cx="11461811" cy="3866227"/>
          </a:xfrm>
        </p:spPr>
        <p:txBody>
          <a:bodyPr>
            <a:normAutofit fontScale="92500"/>
          </a:bodyPr>
          <a:lstStyle/>
          <a:p>
            <a:r>
              <a:rPr lang="en-US" sz="12400" dirty="0">
                <a:sym typeface="Wingdings" panose="05000000000000000000" pitchFamily="2" charset="2"/>
              </a:rPr>
              <a:t></a:t>
            </a:r>
            <a:endParaRPr lang="en-US" sz="12400" dirty="0"/>
          </a:p>
          <a:p>
            <a:r>
              <a:rPr lang="en-US" sz="3400" dirty="0"/>
              <a:t>** It is important to confirm entrance requirements for the specific program(s) in which you are interested. Requirements may vary between institutions and programs of study. **</a:t>
            </a:r>
            <a:endParaRPr lang="en-US" sz="4000" dirty="0"/>
          </a:p>
        </p:txBody>
      </p:sp>
    </p:spTree>
    <p:extLst>
      <p:ext uri="{BB962C8B-B14F-4D97-AF65-F5344CB8AC3E}">
        <p14:creationId xmlns:p14="http://schemas.microsoft.com/office/powerpoint/2010/main" val="8988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F5C4-1350-4BA5-9341-20669AFE6766}"/>
              </a:ext>
            </a:extLst>
          </p:cNvPr>
          <p:cNvSpPr>
            <a:spLocks noGrp="1"/>
          </p:cNvSpPr>
          <p:nvPr>
            <p:ph type="title"/>
          </p:nvPr>
        </p:nvSpPr>
        <p:spPr/>
        <p:txBody>
          <a:bodyPr/>
          <a:lstStyle/>
          <a:p>
            <a:r>
              <a:rPr lang="en-US" b="1" dirty="0">
                <a:solidFill>
                  <a:srgbClr val="EC0E72"/>
                </a:solidFill>
              </a:rPr>
              <a:t>Grade 10 Math….</a:t>
            </a:r>
          </a:p>
        </p:txBody>
      </p:sp>
      <p:sp>
        <p:nvSpPr>
          <p:cNvPr id="3" name="Content Placeholder 2">
            <a:extLst>
              <a:ext uri="{FF2B5EF4-FFF2-40B4-BE49-F238E27FC236}">
                <a16:creationId xmlns:a16="http://schemas.microsoft.com/office/drawing/2014/main" id="{DBF939AA-EA7C-4E5C-9E97-EB514EA6198F}"/>
              </a:ext>
            </a:extLst>
          </p:cNvPr>
          <p:cNvSpPr>
            <a:spLocks noGrp="1"/>
          </p:cNvSpPr>
          <p:nvPr>
            <p:ph sz="half" idx="1"/>
          </p:nvPr>
        </p:nvSpPr>
        <p:spPr/>
        <p:txBody>
          <a:bodyPr>
            <a:normAutofit/>
          </a:bodyPr>
          <a:lstStyle/>
          <a:p>
            <a:r>
              <a:rPr lang="en-US" sz="3600" dirty="0">
                <a:solidFill>
                  <a:srgbClr val="00B050"/>
                </a:solidFill>
              </a:rPr>
              <a:t>GMF 10</a:t>
            </a:r>
          </a:p>
          <a:p>
            <a:r>
              <a:rPr lang="en-US" sz="3600" dirty="0">
                <a:solidFill>
                  <a:srgbClr val="00B050"/>
                </a:solidFill>
              </a:rPr>
              <a:t>This stands for “Geometry, Measurement and Finance 10”</a:t>
            </a:r>
          </a:p>
          <a:p>
            <a:endParaRPr lang="en-US" dirty="0"/>
          </a:p>
        </p:txBody>
      </p:sp>
      <p:sp>
        <p:nvSpPr>
          <p:cNvPr id="4" name="Content Placeholder 3">
            <a:extLst>
              <a:ext uri="{FF2B5EF4-FFF2-40B4-BE49-F238E27FC236}">
                <a16:creationId xmlns:a16="http://schemas.microsoft.com/office/drawing/2014/main" id="{FA4B8E2F-2B83-4196-8B3C-E6473D02D19A}"/>
              </a:ext>
            </a:extLst>
          </p:cNvPr>
          <p:cNvSpPr>
            <a:spLocks noGrp="1"/>
          </p:cNvSpPr>
          <p:nvPr>
            <p:ph sz="half" idx="2"/>
          </p:nvPr>
        </p:nvSpPr>
        <p:spPr/>
        <p:txBody>
          <a:bodyPr>
            <a:normAutofit/>
          </a:bodyPr>
          <a:lstStyle/>
          <a:p>
            <a:r>
              <a:rPr lang="en-US" sz="3600" dirty="0">
                <a:solidFill>
                  <a:srgbClr val="00B0F0"/>
                </a:solidFill>
              </a:rPr>
              <a:t>NRF 10</a:t>
            </a:r>
          </a:p>
          <a:p>
            <a:r>
              <a:rPr lang="en-US" sz="3600" dirty="0">
                <a:solidFill>
                  <a:srgbClr val="00B0F0"/>
                </a:solidFill>
              </a:rPr>
              <a:t>This stands for “Numbers, Relations and Functions 10”</a:t>
            </a:r>
          </a:p>
          <a:p>
            <a:endParaRPr lang="en-US" dirty="0"/>
          </a:p>
        </p:txBody>
      </p:sp>
    </p:spTree>
    <p:extLst>
      <p:ext uri="{BB962C8B-B14F-4D97-AF65-F5344CB8AC3E}">
        <p14:creationId xmlns:p14="http://schemas.microsoft.com/office/powerpoint/2010/main" val="16244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57DA-C03A-41D2-B036-778E308588A9}"/>
              </a:ext>
            </a:extLst>
          </p:cNvPr>
          <p:cNvSpPr>
            <a:spLocks noGrp="1"/>
          </p:cNvSpPr>
          <p:nvPr>
            <p:ph type="title"/>
          </p:nvPr>
        </p:nvSpPr>
        <p:spPr>
          <a:xfrm>
            <a:off x="913795" y="609600"/>
            <a:ext cx="10353762" cy="3039122"/>
          </a:xfrm>
        </p:spPr>
        <p:txBody>
          <a:bodyPr>
            <a:normAutofit/>
          </a:bodyPr>
          <a:lstStyle/>
          <a:p>
            <a:r>
              <a:rPr lang="en-US" b="1" dirty="0">
                <a:solidFill>
                  <a:srgbClr val="00B050"/>
                </a:solidFill>
                <a:latin typeface="+mn-lt"/>
              </a:rPr>
              <a:t>Everyone signs up for GMF 10 – it is a required course</a:t>
            </a:r>
          </a:p>
        </p:txBody>
      </p:sp>
    </p:spTree>
    <p:extLst>
      <p:ext uri="{BB962C8B-B14F-4D97-AF65-F5344CB8AC3E}">
        <p14:creationId xmlns:p14="http://schemas.microsoft.com/office/powerpoint/2010/main" val="21583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E361-4832-4262-9BE2-9EE3A4CF8852}"/>
              </a:ext>
            </a:extLst>
          </p:cNvPr>
          <p:cNvSpPr>
            <a:spLocks noGrp="1"/>
          </p:cNvSpPr>
          <p:nvPr>
            <p:ph type="title"/>
          </p:nvPr>
        </p:nvSpPr>
        <p:spPr>
          <a:xfrm>
            <a:off x="1295401" y="798991"/>
            <a:ext cx="9590550" cy="1802166"/>
          </a:xfrm>
        </p:spPr>
        <p:txBody>
          <a:bodyPr/>
          <a:lstStyle/>
          <a:p>
            <a:r>
              <a:rPr lang="en-US" b="1" dirty="0">
                <a:solidFill>
                  <a:srgbClr val="FFC000"/>
                </a:solidFill>
              </a:rPr>
              <a:t>After GMF 10, you require two more math courses to graduate from High School…..</a:t>
            </a:r>
          </a:p>
        </p:txBody>
      </p:sp>
      <p:sp>
        <p:nvSpPr>
          <p:cNvPr id="3" name="Text Placeholder 2">
            <a:extLst>
              <a:ext uri="{FF2B5EF4-FFF2-40B4-BE49-F238E27FC236}">
                <a16:creationId xmlns:a16="http://schemas.microsoft.com/office/drawing/2014/main" id="{387EDBCC-A2E3-4FD5-A9D7-2B3B8363FB9F}"/>
              </a:ext>
            </a:extLst>
          </p:cNvPr>
          <p:cNvSpPr>
            <a:spLocks noGrp="1"/>
          </p:cNvSpPr>
          <p:nvPr>
            <p:ph type="body" idx="1"/>
          </p:nvPr>
        </p:nvSpPr>
        <p:spPr/>
        <p:txBody>
          <a:bodyPr>
            <a:normAutofit/>
          </a:bodyPr>
          <a:lstStyle/>
          <a:p>
            <a:r>
              <a:rPr lang="en-US" sz="2800" b="1" dirty="0">
                <a:solidFill>
                  <a:schemeClr val="accent2">
                    <a:lumMod val="75000"/>
                  </a:schemeClr>
                </a:solidFill>
              </a:rPr>
              <a:t>Here is where you need to do some thinking about what your future plans might be……..</a:t>
            </a:r>
          </a:p>
        </p:txBody>
      </p:sp>
    </p:spTree>
    <p:extLst>
      <p:ext uri="{BB962C8B-B14F-4D97-AF65-F5344CB8AC3E}">
        <p14:creationId xmlns:p14="http://schemas.microsoft.com/office/powerpoint/2010/main" val="26194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FB56-9FC1-45F4-BEB3-53C679EF55BA}"/>
              </a:ext>
            </a:extLst>
          </p:cNvPr>
          <p:cNvSpPr>
            <a:spLocks noGrp="1"/>
          </p:cNvSpPr>
          <p:nvPr>
            <p:ph type="title"/>
          </p:nvPr>
        </p:nvSpPr>
        <p:spPr/>
        <p:txBody>
          <a:bodyPr/>
          <a:lstStyle/>
          <a:p>
            <a:r>
              <a:rPr lang="en-US" dirty="0"/>
              <a:t>We have three math pathways…</a:t>
            </a:r>
          </a:p>
        </p:txBody>
      </p:sp>
      <p:sp>
        <p:nvSpPr>
          <p:cNvPr id="3" name="Text Placeholder 2">
            <a:extLst>
              <a:ext uri="{FF2B5EF4-FFF2-40B4-BE49-F238E27FC236}">
                <a16:creationId xmlns:a16="http://schemas.microsoft.com/office/drawing/2014/main" id="{496C6FF4-93DB-4024-AC44-BC9B62BAF536}"/>
              </a:ext>
            </a:extLst>
          </p:cNvPr>
          <p:cNvSpPr>
            <a:spLocks noGrp="1"/>
          </p:cNvSpPr>
          <p:nvPr>
            <p:ph type="body" idx="1"/>
          </p:nvPr>
        </p:nvSpPr>
        <p:spPr>
          <a:xfrm>
            <a:off x="913795" y="1470910"/>
            <a:ext cx="3300984" cy="764783"/>
          </a:xfrm>
        </p:spPr>
        <p:txBody>
          <a:bodyPr/>
          <a:lstStyle/>
          <a:p>
            <a:r>
              <a:rPr lang="en-US" sz="2400" b="1" dirty="0">
                <a:solidFill>
                  <a:srgbClr val="00B050"/>
                </a:solidFill>
              </a:rPr>
              <a:t>Finance and Workplace Math</a:t>
            </a:r>
          </a:p>
        </p:txBody>
      </p:sp>
      <p:sp>
        <p:nvSpPr>
          <p:cNvPr id="4" name="Text Placeholder 3">
            <a:extLst>
              <a:ext uri="{FF2B5EF4-FFF2-40B4-BE49-F238E27FC236}">
                <a16:creationId xmlns:a16="http://schemas.microsoft.com/office/drawing/2014/main" id="{9108C398-ACF4-4626-9445-9E2DAF044E8E}"/>
              </a:ext>
            </a:extLst>
          </p:cNvPr>
          <p:cNvSpPr>
            <a:spLocks noGrp="1"/>
          </p:cNvSpPr>
          <p:nvPr>
            <p:ph type="body" sz="half" idx="15"/>
          </p:nvPr>
        </p:nvSpPr>
        <p:spPr>
          <a:xfrm>
            <a:off x="913795" y="2343705"/>
            <a:ext cx="3300984" cy="4190260"/>
          </a:xfrm>
        </p:spPr>
        <p:txBody>
          <a:bodyPr>
            <a:normAutofit/>
          </a:bodyPr>
          <a:lstStyle/>
          <a:p>
            <a:r>
              <a:rPr lang="en-US" sz="1800" dirty="0"/>
              <a:t> </a:t>
            </a:r>
            <a:r>
              <a:rPr lang="en-US" sz="2000" dirty="0"/>
              <a:t>This pathway is designed to provide students with the mathematical understandings and critical thinking skills identified for </a:t>
            </a:r>
            <a:r>
              <a:rPr lang="en-US" sz="2400" b="1" u="sng" dirty="0">
                <a:solidFill>
                  <a:srgbClr val="BEB502"/>
                </a:solidFill>
              </a:rPr>
              <a:t>entry into some college programs and for direct entry into the work force.  </a:t>
            </a:r>
            <a:endParaRPr lang="en-US" sz="2000" b="1" u="sng" dirty="0">
              <a:solidFill>
                <a:srgbClr val="BEB502"/>
              </a:solidFill>
            </a:endParaRPr>
          </a:p>
        </p:txBody>
      </p:sp>
      <p:sp>
        <p:nvSpPr>
          <p:cNvPr id="5" name="Text Placeholder 4">
            <a:extLst>
              <a:ext uri="{FF2B5EF4-FFF2-40B4-BE49-F238E27FC236}">
                <a16:creationId xmlns:a16="http://schemas.microsoft.com/office/drawing/2014/main" id="{8CE1B4B0-06B0-43FC-B483-8060826C6E04}"/>
              </a:ext>
            </a:extLst>
          </p:cNvPr>
          <p:cNvSpPr>
            <a:spLocks noGrp="1"/>
          </p:cNvSpPr>
          <p:nvPr>
            <p:ph type="body" sz="quarter" idx="3"/>
          </p:nvPr>
        </p:nvSpPr>
        <p:spPr>
          <a:xfrm>
            <a:off x="4446711" y="1577618"/>
            <a:ext cx="3300984" cy="393225"/>
          </a:xfrm>
        </p:spPr>
        <p:txBody>
          <a:bodyPr/>
          <a:lstStyle/>
          <a:p>
            <a:r>
              <a:rPr lang="en-US" sz="2400" b="1" dirty="0">
                <a:solidFill>
                  <a:srgbClr val="7030A0"/>
                </a:solidFill>
              </a:rPr>
              <a:t>Foundations Math</a:t>
            </a:r>
          </a:p>
        </p:txBody>
      </p:sp>
      <p:sp>
        <p:nvSpPr>
          <p:cNvPr id="6" name="Text Placeholder 5">
            <a:extLst>
              <a:ext uri="{FF2B5EF4-FFF2-40B4-BE49-F238E27FC236}">
                <a16:creationId xmlns:a16="http://schemas.microsoft.com/office/drawing/2014/main" id="{78DEB2BD-DE53-43EB-B32B-7ABE4240F9FE}"/>
              </a:ext>
            </a:extLst>
          </p:cNvPr>
          <p:cNvSpPr>
            <a:spLocks noGrp="1"/>
          </p:cNvSpPr>
          <p:nvPr>
            <p:ph type="body" sz="half" idx="16"/>
          </p:nvPr>
        </p:nvSpPr>
        <p:spPr>
          <a:xfrm>
            <a:off x="4441435" y="2342401"/>
            <a:ext cx="3300984" cy="4040643"/>
          </a:xfrm>
        </p:spPr>
        <p:txBody>
          <a:bodyPr>
            <a:normAutofit/>
          </a:bodyPr>
          <a:lstStyle/>
          <a:p>
            <a:r>
              <a:rPr lang="en-US" sz="2000" dirty="0"/>
              <a:t>This pathway is designed to provide students with the mathematical understandings and critical thinking skills identified for </a:t>
            </a:r>
            <a:r>
              <a:rPr lang="en-US" sz="2400" b="1" u="sng" dirty="0">
                <a:solidFill>
                  <a:srgbClr val="FFC000"/>
                </a:solidFill>
              </a:rPr>
              <a:t>post-secondary studies in programs that do not require the study of theoretical calculus.  </a:t>
            </a:r>
            <a:endParaRPr lang="en-US" sz="2000" b="1" u="sng" dirty="0">
              <a:solidFill>
                <a:srgbClr val="FFC000"/>
              </a:solidFill>
            </a:endParaRPr>
          </a:p>
        </p:txBody>
      </p:sp>
      <p:sp>
        <p:nvSpPr>
          <p:cNvPr id="7" name="Text Placeholder 6">
            <a:extLst>
              <a:ext uri="{FF2B5EF4-FFF2-40B4-BE49-F238E27FC236}">
                <a16:creationId xmlns:a16="http://schemas.microsoft.com/office/drawing/2014/main" id="{D5054898-D3BF-4979-B8C0-06F7B53FF3F7}"/>
              </a:ext>
            </a:extLst>
          </p:cNvPr>
          <p:cNvSpPr>
            <a:spLocks noGrp="1"/>
          </p:cNvSpPr>
          <p:nvPr>
            <p:ph type="body" sz="quarter" idx="13"/>
          </p:nvPr>
        </p:nvSpPr>
        <p:spPr>
          <a:xfrm>
            <a:off x="7966572" y="1577618"/>
            <a:ext cx="3300984" cy="393225"/>
          </a:xfrm>
        </p:spPr>
        <p:txBody>
          <a:bodyPr/>
          <a:lstStyle/>
          <a:p>
            <a:r>
              <a:rPr lang="en-US" b="1" dirty="0">
                <a:solidFill>
                  <a:srgbClr val="00B0F0"/>
                </a:solidFill>
              </a:rPr>
              <a:t>Pre-Calculus/Calculus </a:t>
            </a:r>
          </a:p>
        </p:txBody>
      </p:sp>
      <p:sp>
        <p:nvSpPr>
          <p:cNvPr id="8" name="Text Placeholder 7">
            <a:extLst>
              <a:ext uri="{FF2B5EF4-FFF2-40B4-BE49-F238E27FC236}">
                <a16:creationId xmlns:a16="http://schemas.microsoft.com/office/drawing/2014/main" id="{8789D902-7383-4C3B-8C21-23417118FC9E}"/>
              </a:ext>
            </a:extLst>
          </p:cNvPr>
          <p:cNvSpPr>
            <a:spLocks noGrp="1"/>
          </p:cNvSpPr>
          <p:nvPr>
            <p:ph type="body" sz="half" idx="17"/>
          </p:nvPr>
        </p:nvSpPr>
        <p:spPr>
          <a:xfrm>
            <a:off x="7966572" y="2342402"/>
            <a:ext cx="3300984" cy="4040642"/>
          </a:xfrm>
        </p:spPr>
        <p:txBody>
          <a:bodyPr>
            <a:normAutofit/>
          </a:bodyPr>
          <a:lstStyle/>
          <a:p>
            <a:r>
              <a:rPr lang="en-US" sz="2000" dirty="0"/>
              <a:t>This pathway is designed to provide students with the mathematical understandings and critical thinking skills identified for </a:t>
            </a:r>
            <a:r>
              <a:rPr lang="en-US" sz="2400" b="1" u="sng" dirty="0">
                <a:solidFill>
                  <a:srgbClr val="FFC000"/>
                </a:solidFill>
              </a:rPr>
              <a:t>entry into post-secondary programs that require the study of theoretical calculus.  </a:t>
            </a:r>
            <a:endParaRPr lang="en-US" sz="2600" b="1" u="sng" dirty="0">
              <a:solidFill>
                <a:srgbClr val="FFC000"/>
              </a:solidFill>
            </a:endParaRPr>
          </a:p>
        </p:txBody>
      </p:sp>
    </p:spTree>
    <p:extLst>
      <p:ext uri="{BB962C8B-B14F-4D97-AF65-F5344CB8AC3E}">
        <p14:creationId xmlns:p14="http://schemas.microsoft.com/office/powerpoint/2010/main" val="27422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FB56-9FC1-45F4-BEB3-53C679EF55BA}"/>
              </a:ext>
            </a:extLst>
          </p:cNvPr>
          <p:cNvSpPr>
            <a:spLocks noGrp="1"/>
          </p:cNvSpPr>
          <p:nvPr>
            <p:ph type="title"/>
          </p:nvPr>
        </p:nvSpPr>
        <p:spPr/>
        <p:txBody>
          <a:bodyPr/>
          <a:lstStyle/>
          <a:p>
            <a:r>
              <a:rPr lang="en-US" b="1" u="sng" dirty="0"/>
              <a:t>Topics Covered</a:t>
            </a:r>
          </a:p>
        </p:txBody>
      </p:sp>
      <p:sp>
        <p:nvSpPr>
          <p:cNvPr id="3" name="Text Placeholder 2">
            <a:extLst>
              <a:ext uri="{FF2B5EF4-FFF2-40B4-BE49-F238E27FC236}">
                <a16:creationId xmlns:a16="http://schemas.microsoft.com/office/drawing/2014/main" id="{496C6FF4-93DB-4024-AC44-BC9B62BAF536}"/>
              </a:ext>
            </a:extLst>
          </p:cNvPr>
          <p:cNvSpPr>
            <a:spLocks noGrp="1"/>
          </p:cNvSpPr>
          <p:nvPr>
            <p:ph type="body" idx="1"/>
          </p:nvPr>
        </p:nvSpPr>
        <p:spPr>
          <a:xfrm>
            <a:off x="913795" y="1470910"/>
            <a:ext cx="3300984" cy="764783"/>
          </a:xfrm>
        </p:spPr>
        <p:txBody>
          <a:bodyPr/>
          <a:lstStyle/>
          <a:p>
            <a:r>
              <a:rPr lang="en-US" dirty="0"/>
              <a:t> </a:t>
            </a:r>
          </a:p>
        </p:txBody>
      </p:sp>
      <p:sp>
        <p:nvSpPr>
          <p:cNvPr id="4" name="Text Placeholder 3">
            <a:extLst>
              <a:ext uri="{FF2B5EF4-FFF2-40B4-BE49-F238E27FC236}">
                <a16:creationId xmlns:a16="http://schemas.microsoft.com/office/drawing/2014/main" id="{9108C398-ACF4-4626-9445-9E2DAF044E8E}"/>
              </a:ext>
            </a:extLst>
          </p:cNvPr>
          <p:cNvSpPr>
            <a:spLocks noGrp="1"/>
          </p:cNvSpPr>
          <p:nvPr>
            <p:ph type="body" sz="half" idx="15"/>
          </p:nvPr>
        </p:nvSpPr>
        <p:spPr>
          <a:xfrm>
            <a:off x="913795" y="2343705"/>
            <a:ext cx="3300984" cy="4190260"/>
          </a:xfrm>
        </p:spPr>
        <p:txBody>
          <a:bodyPr/>
          <a:lstStyle/>
          <a:p>
            <a:r>
              <a:rPr lang="en-US" sz="1800" dirty="0"/>
              <a:t> </a:t>
            </a:r>
            <a:r>
              <a:rPr lang="en-US" sz="2800" dirty="0"/>
              <a:t>Topics include financial mathematics, algebra, geometry, measurement, number, statistics and probability</a:t>
            </a:r>
            <a:r>
              <a:rPr lang="en-US" sz="2400" dirty="0"/>
              <a:t>.</a:t>
            </a:r>
            <a:endParaRPr lang="en-US" sz="1600" dirty="0"/>
          </a:p>
        </p:txBody>
      </p:sp>
      <p:sp>
        <p:nvSpPr>
          <p:cNvPr id="5" name="Text Placeholder 4">
            <a:extLst>
              <a:ext uri="{FF2B5EF4-FFF2-40B4-BE49-F238E27FC236}">
                <a16:creationId xmlns:a16="http://schemas.microsoft.com/office/drawing/2014/main" id="{8CE1B4B0-06B0-43FC-B483-8060826C6E04}"/>
              </a:ext>
            </a:extLst>
          </p:cNvPr>
          <p:cNvSpPr>
            <a:spLocks noGrp="1"/>
          </p:cNvSpPr>
          <p:nvPr>
            <p:ph type="body" sz="quarter" idx="3"/>
          </p:nvPr>
        </p:nvSpPr>
        <p:spPr>
          <a:xfrm>
            <a:off x="4446711" y="1686758"/>
            <a:ext cx="3300984" cy="548936"/>
          </a:xfrm>
        </p:spPr>
        <p:txBody>
          <a:bodyPr/>
          <a:lstStyle/>
          <a:p>
            <a:r>
              <a:rPr lang="en-US" dirty="0"/>
              <a:t> 	</a:t>
            </a:r>
          </a:p>
        </p:txBody>
      </p:sp>
      <p:sp>
        <p:nvSpPr>
          <p:cNvPr id="6" name="Text Placeholder 5">
            <a:extLst>
              <a:ext uri="{FF2B5EF4-FFF2-40B4-BE49-F238E27FC236}">
                <a16:creationId xmlns:a16="http://schemas.microsoft.com/office/drawing/2014/main" id="{78DEB2BD-DE53-43EB-B32B-7ABE4240F9FE}"/>
              </a:ext>
            </a:extLst>
          </p:cNvPr>
          <p:cNvSpPr>
            <a:spLocks noGrp="1"/>
          </p:cNvSpPr>
          <p:nvPr>
            <p:ph type="body" sz="half" idx="16"/>
          </p:nvPr>
        </p:nvSpPr>
        <p:spPr>
          <a:xfrm>
            <a:off x="4441435" y="2342401"/>
            <a:ext cx="3300984" cy="4040643"/>
          </a:xfrm>
        </p:spPr>
        <p:txBody>
          <a:bodyPr>
            <a:normAutofit fontScale="92500" lnSpcReduction="20000"/>
          </a:bodyPr>
          <a:lstStyle/>
          <a:p>
            <a:r>
              <a:rPr lang="en-US" sz="1800" dirty="0"/>
              <a:t> </a:t>
            </a:r>
            <a:r>
              <a:rPr lang="en-US" sz="2800" dirty="0"/>
              <a:t>Topics include financial mathematics, geometry, measurement, number, logical reasoning, relations and functions, statistics and probability. </a:t>
            </a:r>
            <a:endParaRPr lang="en-US" sz="1800" dirty="0"/>
          </a:p>
        </p:txBody>
      </p:sp>
      <p:sp>
        <p:nvSpPr>
          <p:cNvPr id="7" name="Text Placeholder 6">
            <a:extLst>
              <a:ext uri="{FF2B5EF4-FFF2-40B4-BE49-F238E27FC236}">
                <a16:creationId xmlns:a16="http://schemas.microsoft.com/office/drawing/2014/main" id="{D5054898-D3BF-4979-B8C0-06F7B53FF3F7}"/>
              </a:ext>
            </a:extLst>
          </p:cNvPr>
          <p:cNvSpPr>
            <a:spLocks noGrp="1"/>
          </p:cNvSpPr>
          <p:nvPr>
            <p:ph type="body" sz="quarter" idx="13"/>
          </p:nvPr>
        </p:nvSpPr>
        <p:spPr>
          <a:xfrm>
            <a:off x="7966572" y="1577618"/>
            <a:ext cx="3300984" cy="393225"/>
          </a:xfrm>
        </p:spPr>
        <p:txBody>
          <a:bodyPr/>
          <a:lstStyle/>
          <a:p>
            <a:r>
              <a:rPr lang="en-US" b="1">
                <a:solidFill>
                  <a:srgbClr val="00B0F0"/>
                </a:solidFill>
              </a:rPr>
              <a:t>Pre-Calculus/Calculus </a:t>
            </a:r>
            <a:endParaRPr lang="en-US" b="1" dirty="0">
              <a:solidFill>
                <a:srgbClr val="00B0F0"/>
              </a:solidFill>
            </a:endParaRPr>
          </a:p>
        </p:txBody>
      </p:sp>
      <p:sp>
        <p:nvSpPr>
          <p:cNvPr id="8" name="Text Placeholder 7">
            <a:extLst>
              <a:ext uri="{FF2B5EF4-FFF2-40B4-BE49-F238E27FC236}">
                <a16:creationId xmlns:a16="http://schemas.microsoft.com/office/drawing/2014/main" id="{8789D902-7383-4C3B-8C21-23417118FC9E}"/>
              </a:ext>
            </a:extLst>
          </p:cNvPr>
          <p:cNvSpPr>
            <a:spLocks noGrp="1"/>
          </p:cNvSpPr>
          <p:nvPr>
            <p:ph type="body" sz="half" idx="17"/>
          </p:nvPr>
        </p:nvSpPr>
        <p:spPr>
          <a:xfrm>
            <a:off x="7966572" y="2342402"/>
            <a:ext cx="3300984" cy="4040642"/>
          </a:xfrm>
        </p:spPr>
        <p:txBody>
          <a:bodyPr>
            <a:normAutofit/>
          </a:bodyPr>
          <a:lstStyle/>
          <a:p>
            <a:r>
              <a:rPr lang="en-US" sz="1600" dirty="0"/>
              <a:t> </a:t>
            </a:r>
            <a:r>
              <a:rPr lang="en-US" sz="1800" dirty="0"/>
              <a:t>Students develop a function tool kit including quadratic, polynomial, absolute value, radical, rational, exponential, logarithmic and trigonometric functions. They also explore systems of equations and inequalities, degrees and radians, the unit circle, identities, limits, derivatives of functions and their applications, and integrals</a:t>
            </a:r>
            <a:endParaRPr lang="en-US" sz="1600" dirty="0"/>
          </a:p>
        </p:txBody>
      </p:sp>
      <p:sp>
        <p:nvSpPr>
          <p:cNvPr id="9" name="Text Placeholder 2">
            <a:extLst>
              <a:ext uri="{FF2B5EF4-FFF2-40B4-BE49-F238E27FC236}">
                <a16:creationId xmlns:a16="http://schemas.microsoft.com/office/drawing/2014/main" id="{78BD145D-0E14-4C34-9637-D47DE968AC21}"/>
              </a:ext>
            </a:extLst>
          </p:cNvPr>
          <p:cNvSpPr txBox="1">
            <a:spLocks/>
          </p:cNvSpPr>
          <p:nvPr/>
        </p:nvSpPr>
        <p:spPr>
          <a:xfrm>
            <a:off x="1066195" y="1623310"/>
            <a:ext cx="3300984" cy="764783"/>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200" b="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20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8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400" b="1">
                <a:solidFill>
                  <a:srgbClr val="00B050"/>
                </a:solidFill>
              </a:rPr>
              <a:t>Finance and Workplace Math</a:t>
            </a:r>
            <a:endParaRPr lang="en-US" sz="2400" b="1" dirty="0">
              <a:solidFill>
                <a:srgbClr val="00B050"/>
              </a:solidFill>
            </a:endParaRPr>
          </a:p>
        </p:txBody>
      </p:sp>
      <p:sp>
        <p:nvSpPr>
          <p:cNvPr id="10" name="Text Placeholder 4">
            <a:extLst>
              <a:ext uri="{FF2B5EF4-FFF2-40B4-BE49-F238E27FC236}">
                <a16:creationId xmlns:a16="http://schemas.microsoft.com/office/drawing/2014/main" id="{F24F1E8B-5670-477B-8403-DE6AE55C2262}"/>
              </a:ext>
            </a:extLst>
          </p:cNvPr>
          <p:cNvSpPr txBox="1">
            <a:spLocks/>
          </p:cNvSpPr>
          <p:nvPr/>
        </p:nvSpPr>
        <p:spPr>
          <a:xfrm>
            <a:off x="4446711" y="1577618"/>
            <a:ext cx="3300984" cy="393225"/>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200" b="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20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8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400" b="1">
                <a:solidFill>
                  <a:srgbClr val="7030A0"/>
                </a:solidFill>
              </a:rPr>
              <a:t>Foundations Math</a:t>
            </a:r>
            <a:endParaRPr lang="en-US" sz="2400" b="1" dirty="0">
              <a:solidFill>
                <a:srgbClr val="7030A0"/>
              </a:solidFill>
            </a:endParaRPr>
          </a:p>
        </p:txBody>
      </p:sp>
    </p:spTree>
    <p:extLst>
      <p:ext uri="{BB962C8B-B14F-4D97-AF65-F5344CB8AC3E}">
        <p14:creationId xmlns:p14="http://schemas.microsoft.com/office/powerpoint/2010/main" val="323318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59ED-47A9-4974-A89C-3DC291190CFD}"/>
              </a:ext>
            </a:extLst>
          </p:cNvPr>
          <p:cNvSpPr>
            <a:spLocks noGrp="1"/>
          </p:cNvSpPr>
          <p:nvPr>
            <p:ph type="title"/>
          </p:nvPr>
        </p:nvSpPr>
        <p:spPr>
          <a:xfrm>
            <a:off x="851651" y="633689"/>
            <a:ext cx="10353762" cy="1075497"/>
          </a:xfrm>
        </p:spPr>
        <p:txBody>
          <a:bodyPr>
            <a:normAutofit fontScale="90000"/>
          </a:bodyPr>
          <a:lstStyle/>
          <a:p>
            <a:r>
              <a:rPr lang="en-US" b="1" dirty="0">
                <a:solidFill>
                  <a:srgbClr val="00B050"/>
                </a:solidFill>
              </a:rPr>
              <a:t>For the Finance and Workplace Pathway:</a:t>
            </a:r>
            <a:br>
              <a:rPr lang="en-US" b="1" dirty="0">
                <a:solidFill>
                  <a:srgbClr val="00B050"/>
                </a:solidFill>
              </a:rPr>
            </a:br>
            <a:br>
              <a:rPr lang="en-US" b="1" dirty="0">
                <a:solidFill>
                  <a:srgbClr val="00B050"/>
                </a:solidFill>
              </a:rPr>
            </a:br>
            <a:r>
              <a:rPr lang="en-US" sz="4000" b="1" dirty="0">
                <a:solidFill>
                  <a:srgbClr val="C00000"/>
                </a:solidFill>
              </a:rPr>
              <a:t>After GMF 10 you choose…</a:t>
            </a:r>
            <a:br>
              <a:rPr lang="en-US" b="1" dirty="0">
                <a:solidFill>
                  <a:srgbClr val="C00000"/>
                </a:solidFill>
              </a:rPr>
            </a:br>
            <a:endParaRPr lang="en-US" b="1" dirty="0">
              <a:solidFill>
                <a:srgbClr val="C00000"/>
              </a:solidFill>
            </a:endParaRPr>
          </a:p>
        </p:txBody>
      </p:sp>
      <p:sp>
        <p:nvSpPr>
          <p:cNvPr id="3" name="Content Placeholder 2">
            <a:extLst>
              <a:ext uri="{FF2B5EF4-FFF2-40B4-BE49-F238E27FC236}">
                <a16:creationId xmlns:a16="http://schemas.microsoft.com/office/drawing/2014/main" id="{28561C8B-F05C-404C-83D2-AE48F1A9E78F}"/>
              </a:ext>
            </a:extLst>
          </p:cNvPr>
          <p:cNvSpPr>
            <a:spLocks noGrp="1"/>
          </p:cNvSpPr>
          <p:nvPr>
            <p:ph sz="half" idx="1"/>
          </p:nvPr>
        </p:nvSpPr>
        <p:spPr>
          <a:xfrm>
            <a:off x="1278384" y="1879413"/>
            <a:ext cx="10431263" cy="1261872"/>
          </a:xfrm>
        </p:spPr>
        <p:txBody>
          <a:bodyPr>
            <a:normAutofit/>
          </a:bodyPr>
          <a:lstStyle/>
          <a:p>
            <a:pPr marL="36900" indent="0">
              <a:buNone/>
            </a:pPr>
            <a:r>
              <a:rPr lang="en-US" sz="3600" dirty="0"/>
              <a:t>(1) Finance and Workplace 11 </a:t>
            </a:r>
            <a:r>
              <a:rPr lang="en-US" sz="2000" dirty="0"/>
              <a:t>(pre-requisite for next two courses)</a:t>
            </a:r>
            <a:endParaRPr lang="en-US" sz="3600" dirty="0"/>
          </a:p>
        </p:txBody>
      </p:sp>
      <p:sp>
        <p:nvSpPr>
          <p:cNvPr id="4" name="Content Placeholder 3">
            <a:extLst>
              <a:ext uri="{FF2B5EF4-FFF2-40B4-BE49-F238E27FC236}">
                <a16:creationId xmlns:a16="http://schemas.microsoft.com/office/drawing/2014/main" id="{59954AAF-93D0-4F0B-B9DB-58BBEBBBE382}"/>
              </a:ext>
            </a:extLst>
          </p:cNvPr>
          <p:cNvSpPr>
            <a:spLocks noGrp="1"/>
          </p:cNvSpPr>
          <p:nvPr>
            <p:ph sz="half" idx="2"/>
          </p:nvPr>
        </p:nvSpPr>
        <p:spPr>
          <a:xfrm>
            <a:off x="1278384" y="2832118"/>
            <a:ext cx="9989173" cy="3684092"/>
          </a:xfrm>
        </p:spPr>
        <p:txBody>
          <a:bodyPr>
            <a:normAutofit/>
          </a:bodyPr>
          <a:lstStyle/>
          <a:p>
            <a:pPr marL="36900" indent="0">
              <a:buNone/>
            </a:pPr>
            <a:r>
              <a:rPr lang="en-US" sz="3600" dirty="0"/>
              <a:t>(2)</a:t>
            </a:r>
            <a:r>
              <a:rPr lang="en-US" sz="2800" dirty="0"/>
              <a:t> </a:t>
            </a:r>
            <a:r>
              <a:rPr lang="en-US" sz="3200" dirty="0"/>
              <a:t>Then:</a:t>
            </a:r>
          </a:p>
          <a:p>
            <a:pPr marL="36900" indent="0">
              <a:buNone/>
            </a:pPr>
            <a:r>
              <a:rPr lang="en-US" sz="2800" dirty="0"/>
              <a:t>   </a:t>
            </a:r>
            <a:r>
              <a:rPr lang="en-US" sz="2600" dirty="0"/>
              <a:t>*  </a:t>
            </a:r>
            <a:r>
              <a:rPr lang="en-US" sz="3500" dirty="0"/>
              <a:t>Finance and Workplace 120</a:t>
            </a:r>
            <a:endParaRPr lang="en-US" sz="2800" dirty="0"/>
          </a:p>
          <a:p>
            <a:pPr marL="36900" indent="0">
              <a:buNone/>
            </a:pPr>
            <a:r>
              <a:rPr lang="en-US" sz="2800" dirty="0"/>
              <a:t>                     OR</a:t>
            </a:r>
          </a:p>
          <a:p>
            <a:pPr marL="36900" indent="0">
              <a:buNone/>
            </a:pPr>
            <a:r>
              <a:rPr lang="en-US" sz="3500" dirty="0"/>
              <a:t>   </a:t>
            </a:r>
            <a:r>
              <a:rPr lang="en-US" sz="3000" dirty="0"/>
              <a:t>* NBCC Skilled Trades and Workplace Ready Math 120</a:t>
            </a:r>
          </a:p>
          <a:p>
            <a:pPr marL="36900" indent="0">
              <a:buNone/>
            </a:pPr>
            <a:r>
              <a:rPr lang="en-US" sz="2800" b="1" dirty="0">
                <a:solidFill>
                  <a:srgbClr val="0070C0"/>
                </a:solidFill>
              </a:rPr>
              <a:t>This will satisfy your math graduation requirements!</a:t>
            </a:r>
            <a:endParaRPr lang="en-US" sz="2400" b="1" dirty="0">
              <a:solidFill>
                <a:srgbClr val="0070C0"/>
              </a:solidFill>
            </a:endParaRPr>
          </a:p>
        </p:txBody>
      </p:sp>
    </p:spTree>
    <p:extLst>
      <p:ext uri="{BB962C8B-B14F-4D97-AF65-F5344CB8AC3E}">
        <p14:creationId xmlns:p14="http://schemas.microsoft.com/office/powerpoint/2010/main" val="40203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264-CE1D-4B02-ADC5-419D1F71B21B}"/>
              </a:ext>
            </a:extLst>
          </p:cNvPr>
          <p:cNvSpPr>
            <a:spLocks noGrp="1"/>
          </p:cNvSpPr>
          <p:nvPr>
            <p:ph type="title"/>
          </p:nvPr>
        </p:nvSpPr>
        <p:spPr/>
        <p:txBody>
          <a:bodyPr>
            <a:normAutofit fontScale="90000"/>
          </a:bodyPr>
          <a:lstStyle/>
          <a:p>
            <a:r>
              <a:rPr lang="en-US" b="1" dirty="0">
                <a:solidFill>
                  <a:srgbClr val="00B050"/>
                </a:solidFill>
              </a:rPr>
              <a:t>Some opportunities to which this pathway may </a:t>
            </a:r>
            <a:r>
              <a:rPr lang="en-US" b="1" err="1">
                <a:solidFill>
                  <a:srgbClr val="00B050"/>
                </a:solidFill>
              </a:rPr>
              <a:t>lead</a:t>
            </a:r>
            <a:r>
              <a:rPr lang="en-US" b="1">
                <a:solidFill>
                  <a:srgbClr val="00B050"/>
                </a:solidFill>
              </a:rPr>
              <a:t>: </a:t>
            </a:r>
            <a:endParaRPr lang="en-US" b="1" dirty="0">
              <a:solidFill>
                <a:srgbClr val="00B050"/>
              </a:solidFill>
            </a:endParaRPr>
          </a:p>
        </p:txBody>
      </p:sp>
      <p:sp>
        <p:nvSpPr>
          <p:cNvPr id="3" name="Content Placeholder 2">
            <a:extLst>
              <a:ext uri="{FF2B5EF4-FFF2-40B4-BE49-F238E27FC236}">
                <a16:creationId xmlns:a16="http://schemas.microsoft.com/office/drawing/2014/main" id="{FC64EDB4-4DEF-4885-9515-4BADF4CCBD5E}"/>
              </a:ext>
            </a:extLst>
          </p:cNvPr>
          <p:cNvSpPr>
            <a:spLocks noGrp="1"/>
          </p:cNvSpPr>
          <p:nvPr>
            <p:ph sz="half" idx="1"/>
          </p:nvPr>
        </p:nvSpPr>
        <p:spPr/>
        <p:txBody>
          <a:bodyPr>
            <a:normAutofit/>
          </a:bodyPr>
          <a:lstStyle/>
          <a:p>
            <a:r>
              <a:rPr lang="en-US" sz="2800" dirty="0"/>
              <a:t>College Diplomas: </a:t>
            </a:r>
          </a:p>
          <a:p>
            <a:pPr marL="36900" indent="0">
              <a:buNone/>
            </a:pPr>
            <a:r>
              <a:rPr lang="en-US" sz="2800" dirty="0"/>
              <a:t>Early Childhood Education,   Firefighting, Drafting, Welding, Plumbing, Carpentry, Art and Design, Forest Technology, and Business</a:t>
            </a:r>
          </a:p>
        </p:txBody>
      </p:sp>
      <p:sp>
        <p:nvSpPr>
          <p:cNvPr id="4" name="Content Placeholder 3">
            <a:extLst>
              <a:ext uri="{FF2B5EF4-FFF2-40B4-BE49-F238E27FC236}">
                <a16:creationId xmlns:a16="http://schemas.microsoft.com/office/drawing/2014/main" id="{1B1C421F-5763-452A-A2E0-C847E8847650}"/>
              </a:ext>
            </a:extLst>
          </p:cNvPr>
          <p:cNvSpPr>
            <a:spLocks noGrp="1"/>
          </p:cNvSpPr>
          <p:nvPr>
            <p:ph sz="half" idx="2"/>
          </p:nvPr>
        </p:nvSpPr>
        <p:spPr/>
        <p:txBody>
          <a:bodyPr>
            <a:normAutofit/>
          </a:bodyPr>
          <a:lstStyle/>
          <a:p>
            <a:r>
              <a:rPr lang="en-US" sz="2800" dirty="0"/>
              <a:t>Bachelor Degrees: Arts, Applied Arts, Fine Arts, and Leadership Studies</a:t>
            </a:r>
          </a:p>
        </p:txBody>
      </p:sp>
    </p:spTree>
    <p:extLst>
      <p:ext uri="{BB962C8B-B14F-4D97-AF65-F5344CB8AC3E}">
        <p14:creationId xmlns:p14="http://schemas.microsoft.com/office/powerpoint/2010/main" val="301384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59ED-47A9-4974-A89C-3DC291190CFD}"/>
              </a:ext>
            </a:extLst>
          </p:cNvPr>
          <p:cNvSpPr>
            <a:spLocks noGrp="1"/>
          </p:cNvSpPr>
          <p:nvPr>
            <p:ph type="title"/>
          </p:nvPr>
        </p:nvSpPr>
        <p:spPr>
          <a:xfrm>
            <a:off x="851651" y="633689"/>
            <a:ext cx="10353762" cy="1075497"/>
          </a:xfrm>
        </p:spPr>
        <p:txBody>
          <a:bodyPr>
            <a:normAutofit fontScale="90000"/>
          </a:bodyPr>
          <a:lstStyle/>
          <a:p>
            <a:r>
              <a:rPr lang="en-US" b="1" dirty="0">
                <a:solidFill>
                  <a:srgbClr val="7030A0"/>
                </a:solidFill>
              </a:rPr>
              <a:t>For the Foundations Math Pathway:</a:t>
            </a:r>
            <a:br>
              <a:rPr lang="en-US" b="1" dirty="0">
                <a:solidFill>
                  <a:srgbClr val="7030A0"/>
                </a:solidFill>
              </a:rPr>
            </a:br>
            <a:br>
              <a:rPr lang="en-US" b="1" dirty="0">
                <a:solidFill>
                  <a:srgbClr val="7030A0"/>
                </a:solidFill>
              </a:rPr>
            </a:br>
            <a:r>
              <a:rPr lang="en-US" sz="4000" b="1" dirty="0">
                <a:solidFill>
                  <a:srgbClr val="C00000"/>
                </a:solidFill>
              </a:rPr>
              <a:t>After GMF 10 you choose…</a:t>
            </a:r>
            <a:br>
              <a:rPr lang="en-US" b="1" dirty="0">
                <a:solidFill>
                  <a:srgbClr val="C00000"/>
                </a:solidFill>
              </a:rPr>
            </a:br>
            <a:endParaRPr lang="en-US" b="1" dirty="0">
              <a:solidFill>
                <a:srgbClr val="C00000"/>
              </a:solidFill>
            </a:endParaRPr>
          </a:p>
        </p:txBody>
      </p:sp>
      <p:sp>
        <p:nvSpPr>
          <p:cNvPr id="3" name="Content Placeholder 2">
            <a:extLst>
              <a:ext uri="{FF2B5EF4-FFF2-40B4-BE49-F238E27FC236}">
                <a16:creationId xmlns:a16="http://schemas.microsoft.com/office/drawing/2014/main" id="{28561C8B-F05C-404C-83D2-AE48F1A9E78F}"/>
              </a:ext>
            </a:extLst>
          </p:cNvPr>
          <p:cNvSpPr>
            <a:spLocks noGrp="1"/>
          </p:cNvSpPr>
          <p:nvPr>
            <p:ph sz="half" idx="1"/>
          </p:nvPr>
        </p:nvSpPr>
        <p:spPr>
          <a:xfrm>
            <a:off x="1278384" y="1879413"/>
            <a:ext cx="9161756" cy="1261872"/>
          </a:xfrm>
        </p:spPr>
        <p:txBody>
          <a:bodyPr>
            <a:normAutofit/>
          </a:bodyPr>
          <a:lstStyle/>
          <a:p>
            <a:pPr marL="36900" indent="0">
              <a:buNone/>
            </a:pPr>
            <a:r>
              <a:rPr lang="en-US" sz="3200" dirty="0"/>
              <a:t>(1) Numbers, Relations and Functions 10 </a:t>
            </a:r>
            <a:r>
              <a:rPr lang="en-US" sz="1800" dirty="0"/>
              <a:t>(pre-requisite for further courses in this pathway)</a:t>
            </a:r>
            <a:endParaRPr lang="en-US" sz="3200" dirty="0"/>
          </a:p>
        </p:txBody>
      </p:sp>
      <p:sp>
        <p:nvSpPr>
          <p:cNvPr id="4" name="Content Placeholder 3">
            <a:extLst>
              <a:ext uri="{FF2B5EF4-FFF2-40B4-BE49-F238E27FC236}">
                <a16:creationId xmlns:a16="http://schemas.microsoft.com/office/drawing/2014/main" id="{59954AAF-93D0-4F0B-B9DB-58BBEBBBE382}"/>
              </a:ext>
            </a:extLst>
          </p:cNvPr>
          <p:cNvSpPr>
            <a:spLocks noGrp="1"/>
          </p:cNvSpPr>
          <p:nvPr>
            <p:ph sz="half" idx="2"/>
          </p:nvPr>
        </p:nvSpPr>
        <p:spPr>
          <a:xfrm>
            <a:off x="1340528" y="2818872"/>
            <a:ext cx="9989173" cy="985280"/>
          </a:xfrm>
        </p:spPr>
        <p:txBody>
          <a:bodyPr>
            <a:normAutofit/>
          </a:bodyPr>
          <a:lstStyle/>
          <a:p>
            <a:pPr marL="36900" indent="0">
              <a:buNone/>
            </a:pPr>
            <a:r>
              <a:rPr lang="en-US" sz="3600" dirty="0"/>
              <a:t>(2)</a:t>
            </a:r>
            <a:r>
              <a:rPr lang="en-US" sz="2800" dirty="0"/>
              <a:t> </a:t>
            </a:r>
            <a:r>
              <a:rPr lang="en-US" sz="3600" dirty="0"/>
              <a:t>Foundations 110  </a:t>
            </a:r>
            <a:r>
              <a:rPr lang="en-US" sz="1800" dirty="0"/>
              <a:t>(pre-requisite for further courses in this pathway)</a:t>
            </a:r>
            <a:endParaRPr lang="en-US" sz="3500" dirty="0"/>
          </a:p>
        </p:txBody>
      </p:sp>
      <p:sp>
        <p:nvSpPr>
          <p:cNvPr id="5" name="Content Placeholder 3">
            <a:extLst>
              <a:ext uri="{FF2B5EF4-FFF2-40B4-BE49-F238E27FC236}">
                <a16:creationId xmlns:a16="http://schemas.microsoft.com/office/drawing/2014/main" id="{E5566D8E-A3EC-420B-92AE-AF03F5DFC661}"/>
              </a:ext>
            </a:extLst>
          </p:cNvPr>
          <p:cNvSpPr txBox="1">
            <a:spLocks/>
          </p:cNvSpPr>
          <p:nvPr/>
        </p:nvSpPr>
        <p:spPr>
          <a:xfrm>
            <a:off x="1393794" y="3804151"/>
            <a:ext cx="9989173" cy="275644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3600" dirty="0">
                <a:solidFill>
                  <a:srgbClr val="C00000"/>
                </a:solidFill>
              </a:rPr>
              <a:t>These are your graduation requirements!</a:t>
            </a:r>
          </a:p>
          <a:p>
            <a:pPr>
              <a:buFont typeface="Arial" panose="020B0604020202020204" pitchFamily="34" charset="0"/>
              <a:buChar char="•"/>
            </a:pPr>
            <a:r>
              <a:rPr lang="en-US" sz="3600" dirty="0"/>
              <a:t>You may, if you wish and/or if you require it for post-secondary, take </a:t>
            </a:r>
            <a:r>
              <a:rPr lang="en-US" sz="3600" b="1" dirty="0">
                <a:solidFill>
                  <a:srgbClr val="7030A0"/>
                </a:solidFill>
              </a:rPr>
              <a:t>Foundations 120 </a:t>
            </a:r>
            <a:r>
              <a:rPr lang="en-US" sz="3600" dirty="0"/>
              <a:t>as well </a:t>
            </a:r>
            <a:r>
              <a:rPr lang="en-US" sz="3600" dirty="0">
                <a:sym typeface="Wingdings" panose="05000000000000000000" pitchFamily="2" charset="2"/>
              </a:rPr>
              <a:t></a:t>
            </a:r>
            <a:endParaRPr lang="en-US" sz="3600" dirty="0"/>
          </a:p>
          <a:p>
            <a:pPr marL="36900" indent="0">
              <a:buFont typeface="Wingdings 2" charset="2"/>
              <a:buNone/>
            </a:pPr>
            <a:endParaRPr lang="en-US" sz="3600" dirty="0"/>
          </a:p>
          <a:p>
            <a:pPr marL="36900" indent="0">
              <a:buFont typeface="Wingdings 2" charset="2"/>
              <a:buNone/>
            </a:pPr>
            <a:endParaRPr lang="en-US" sz="3500" dirty="0"/>
          </a:p>
        </p:txBody>
      </p:sp>
    </p:spTree>
    <p:extLst>
      <p:ext uri="{BB962C8B-B14F-4D97-AF65-F5344CB8AC3E}">
        <p14:creationId xmlns:p14="http://schemas.microsoft.com/office/powerpoint/2010/main" val="40433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38205E77C903C447A86B694CAC066261" ma:contentTypeVersion="9" ma:contentTypeDescription="" ma:contentTypeScope="" ma:versionID="b50b1059bbf6d41e85ef85c5884e74a1">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827ddb165f4c77df083115519c946346"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nillable="true" ma:displayName="Document Form" ma:default="No" ma:description="Is this a form?" ma:format="Dropdown" ma:internalName="DocumentForm"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Guidance-Information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3B4CC-CCAF-4FE6-A7F8-E920CFA7176B}"/>
</file>

<file path=customXml/itemProps2.xml><?xml version="1.0" encoding="utf-8"?>
<ds:datastoreItem xmlns:ds="http://schemas.openxmlformats.org/officeDocument/2006/customXml" ds:itemID="{F7E70FC5-1855-47AB-8CE1-CB3C873A8988}"/>
</file>

<file path=customXml/itemProps3.xml><?xml version="1.0" encoding="utf-8"?>
<ds:datastoreItem xmlns:ds="http://schemas.openxmlformats.org/officeDocument/2006/customXml" ds:itemID="{30CB38EC-895A-4F8F-8F75-E263501ABB5A}"/>
</file>

<file path=docProps/app.xml><?xml version="1.0" encoding="utf-8"?>
<Properties xmlns="http://schemas.openxmlformats.org/officeDocument/2006/extended-properties" xmlns:vt="http://schemas.openxmlformats.org/officeDocument/2006/docPropsVTypes">
  <Template>{9CF91013-D365-4620-B7D9-6C12A0D6074D}tf11665031_win32</Template>
  <TotalTime>219</TotalTime>
  <Words>735</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vt:lpstr>
      <vt:lpstr>Arial Nova Light</vt:lpstr>
      <vt:lpstr>Wingdings</vt:lpstr>
      <vt:lpstr>Wingdings 2</vt:lpstr>
      <vt:lpstr>SlateVTI</vt:lpstr>
      <vt:lpstr>Your High School Math Journey </vt:lpstr>
      <vt:lpstr>Grade 10 Math….</vt:lpstr>
      <vt:lpstr>Everyone signs up for GMF 10 – it is a required course</vt:lpstr>
      <vt:lpstr>After GMF 10, you require two more math courses to graduate from High School…..</vt:lpstr>
      <vt:lpstr>We have three math pathways…</vt:lpstr>
      <vt:lpstr>Topics Covered</vt:lpstr>
      <vt:lpstr>For the Finance and Workplace Pathway:  After GMF 10 you choose… </vt:lpstr>
      <vt:lpstr>Some opportunities to which this pathway may lead: </vt:lpstr>
      <vt:lpstr>For the Foundations Math Pathway:  After GMF 10 you choose… </vt:lpstr>
      <vt:lpstr>Some opportunities to which this pathway may lead: </vt:lpstr>
      <vt:lpstr>Pre-Calculus Pathway:  After GMF 10 you choose… </vt:lpstr>
      <vt:lpstr>Further Courses in Pre-Calculus/Calculus Pathway:</vt:lpstr>
      <vt:lpstr>Some examples of opportunities to which this pathway may lead: </vt:lpstr>
      <vt:lpstr>We also have some local option elective courses at the grade 12 level:</vt:lpstr>
      <vt:lpstr>If you have further questions, please speak to your guidance counsellor or math teacher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High School Math Journey</dc:title>
  <dc:creator>Power, Sheila    (ASD-W)</dc:creator>
  <cp:lastModifiedBy>Power, Sheila    (ASD-W)</cp:lastModifiedBy>
  <cp:revision>10</cp:revision>
  <dcterms:created xsi:type="dcterms:W3CDTF">2021-03-03T12:43:19Z</dcterms:created>
  <dcterms:modified xsi:type="dcterms:W3CDTF">2021-03-10T16:31:09Z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0x010100F2A1E1E4D320C749A22EC3F91FD053D60038205E77C903C447A86B694CAC066261</vt:lpwstr>
  </property>
</Properties>
</file>